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256" r:id="rId5"/>
    <p:sldId id="257" r:id="rId6"/>
    <p:sldId id="316" r:id="rId7"/>
    <p:sldId id="317" r:id="rId8"/>
    <p:sldId id="318" r:id="rId9"/>
    <p:sldId id="319" r:id="rId10"/>
    <p:sldId id="320" r:id="rId11"/>
    <p:sldId id="321" r:id="rId12"/>
    <p:sldId id="331" r:id="rId13"/>
    <p:sldId id="322" r:id="rId14"/>
    <p:sldId id="323" r:id="rId15"/>
    <p:sldId id="324" r:id="rId16"/>
    <p:sldId id="325" r:id="rId17"/>
    <p:sldId id="326" r:id="rId18"/>
    <p:sldId id="328" r:id="rId19"/>
    <p:sldId id="327" r:id="rId20"/>
    <p:sldId id="329" r:id="rId21"/>
    <p:sldId id="330" r:id="rId22"/>
    <p:sldId id="332" r:id="rId23"/>
    <p:sldId id="333" r:id="rId24"/>
    <p:sldId id="334" r:id="rId25"/>
    <p:sldId id="335" r:id="rId26"/>
    <p:sldId id="336" r:id="rId27"/>
    <p:sldId id="337" r:id="rId28"/>
    <p:sldId id="338" r:id="rId29"/>
    <p:sldId id="339" r:id="rId30"/>
    <p:sldId id="313" r:id="rId31"/>
    <p:sldId id="314" r:id="rId32"/>
    <p:sldId id="31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80AF21-894C-FE62-8FE3-AE87D271C645}" v="2" dt="2023-04-26T06:30:53.8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6" autoAdjust="0"/>
    <p:restoredTop sz="94660"/>
  </p:normalViewPr>
  <p:slideViewPr>
    <p:cSldViewPr snapToGrid="0">
      <p:cViewPr>
        <p:scale>
          <a:sx n="140" d="100"/>
          <a:sy n="140" d="100"/>
        </p:scale>
        <p:origin x="144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kshit Gupta" userId="S::ikshitgupta@kgpian.iitkgp.ac.in::61a9d8de-6485-4a03-adbe-e5ed453c70ed" providerId="AD" clId="Web-{0D80AF21-894C-FE62-8FE3-AE87D271C645}"/>
    <pc:docChg chg="addSld delSld">
      <pc:chgData name="Ikshit Gupta" userId="S::ikshitgupta@kgpian.iitkgp.ac.in::61a9d8de-6485-4a03-adbe-e5ed453c70ed" providerId="AD" clId="Web-{0D80AF21-894C-FE62-8FE3-AE87D271C645}" dt="2023-04-26T06:30:53.864" v="1"/>
      <pc:docMkLst>
        <pc:docMk/>
      </pc:docMkLst>
      <pc:sldChg chg="new del">
        <pc:chgData name="Ikshit Gupta" userId="S::ikshitgupta@kgpian.iitkgp.ac.in::61a9d8de-6485-4a03-adbe-e5ed453c70ed" providerId="AD" clId="Web-{0D80AF21-894C-FE62-8FE3-AE87D271C645}" dt="2023-04-26T06:30:53.864" v="1"/>
        <pc:sldMkLst>
          <pc:docMk/>
          <pc:sldMk cId="3172442356" sldId="34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B202E-0D2D-4423-A4F2-34C090ABDBFB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1E367-AE77-457B-BE1B-03E67BBBE9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3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3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6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562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50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62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99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93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95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95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4B1C-8979-447F-804F-729F00EB3D65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8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14B1C-8979-447F-804F-729F00EB3D65}" type="datetimeFigureOut">
              <a:rPr lang="en-US" smtClean="0"/>
              <a:pPr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C2861-336E-43D8-A467-ABE779BBF5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6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1509" y="2666706"/>
            <a:ext cx="843049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Course Name: Hardware Security</a:t>
            </a:r>
          </a:p>
          <a:p>
            <a:pPr algn="ctr"/>
            <a:r>
              <a:rPr lang="en-US" sz="2400" b="1" dirty="0">
                <a:solidFill>
                  <a:srgbClr val="002060"/>
                </a:solidFill>
              </a:rPr>
              <a:t>Faculty Name: Prof </a:t>
            </a:r>
            <a:r>
              <a:rPr lang="en-US" sz="2400" b="1" dirty="0" err="1">
                <a:solidFill>
                  <a:srgbClr val="002060"/>
                </a:solidFill>
              </a:rPr>
              <a:t>Debdeep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  <a:r>
              <a:rPr lang="en-US" sz="2400" b="1" dirty="0" err="1">
                <a:solidFill>
                  <a:srgbClr val="002060"/>
                </a:solidFill>
              </a:rPr>
              <a:t>Mukhopadhyay</a:t>
            </a:r>
            <a:endParaRPr lang="en-US" sz="2400" b="1" dirty="0">
              <a:solidFill>
                <a:srgbClr val="002060"/>
              </a:solidFill>
            </a:endParaRP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Department </a:t>
            </a:r>
            <a:r>
              <a:rPr lang="en-US" sz="2400" b="1" dirty="0">
                <a:solidFill>
                  <a:srgbClr val="002060"/>
                </a:solidFill>
              </a:rPr>
              <a:t>: Computer Science and Engineering</a:t>
            </a:r>
          </a:p>
          <a:p>
            <a:pPr algn="ctr"/>
            <a:r>
              <a:rPr lang="en-US" sz="2400" b="1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57828" y="3913201"/>
            <a:ext cx="77341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Topic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Lecture 10:  Field </a:t>
            </a:r>
            <a:r>
              <a:rPr lang="en-US" sz="2000" b="1" dirty="0" err="1">
                <a:solidFill>
                  <a:srgbClr val="C00000"/>
                </a:solidFill>
              </a:rPr>
              <a:t>Isomorphisms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391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Bases of the Binary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Such fields are represented using two types of bases: </a:t>
                </a:r>
              </a:p>
              <a:p>
                <a:pPr lvl="1"/>
                <a:r>
                  <a:rPr lang="en-US" dirty="0"/>
                  <a:t>Polynomial base: Let p(x) be an irreducible polynomial over GF(2</a:t>
                </a:r>
                <a:r>
                  <a:rPr lang="en-US" baseline="30000" dirty="0"/>
                  <a:t>m</a:t>
                </a:r>
                <a:r>
                  <a:rPr lang="en-US" dirty="0"/>
                  <a:t>), and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be the root of p(x). Then the set: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{1,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,⋯,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/>
                  <a:t> is called the polynomial base.</a:t>
                </a:r>
              </a:p>
              <a:p>
                <a:pPr lvl="1"/>
                <a:r>
                  <a:rPr lang="en-US" dirty="0"/>
                  <a:t>Normal base: Let p(x) be an irreducible polynomial over GF(2</a:t>
                </a:r>
                <a:r>
                  <a:rPr lang="en-US" baseline="30000" dirty="0"/>
                  <a:t>m</a:t>
                </a:r>
                <a:r>
                  <a:rPr lang="en-US" dirty="0"/>
                  <a:t>), and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𝛼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be the root of p(x). Then the set: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,⋯,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r>
                  <a:rPr lang="en-US" dirty="0"/>
                  <a:t> is called the normal base, if the m elements are linearly independent.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962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Any element in the field can be expressed in terms of its bases.</a:t>
                </a:r>
              </a:p>
              <a:p>
                <a:r>
                  <a:rPr lang="en-US" dirty="0"/>
                  <a:t>For example in the field GF(2m), an element can be expressed </a:t>
                </a:r>
                <a:r>
                  <a:rPr lang="en-US" dirty="0" err="1"/>
                  <a:t>wrt</a:t>
                </a:r>
                <a:r>
                  <a:rPr lang="en-US" dirty="0"/>
                  <a:t>. its polynomial bases as:</a:t>
                </a: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𝛼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𝛼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387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Isomorphism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61" y="1555114"/>
            <a:ext cx="4781907" cy="224878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733288" y="1499616"/>
                <a:ext cx="4946904" cy="175432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two groups G1 and G2, a </a:t>
                </a:r>
                <a:r>
                  <a:rPr lang="en-US" dirty="0" err="1"/>
                  <a:t>surjective</a:t>
                </a:r>
                <a:r>
                  <a:rPr lang="en-US" dirty="0"/>
                  <a:t> function G1 to G2 is said to be a homomorphism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sk-SK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 Note, the operators on the left and right are not the same. 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3288" y="1499616"/>
                <a:ext cx="4946904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984" t="-1379" r="-1476" b="-413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95961" y="3911502"/>
            <a:ext cx="8621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injective (one-to-one) homomorphism is called </a:t>
            </a:r>
            <a:r>
              <a:rPr lang="en-US"/>
              <a:t>an isomorphism.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233" y="4388433"/>
            <a:ext cx="9124111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idea of isomorphism can be extended to rings and fields. In these extensions the only difference is that the latter two are defined </a:t>
            </a:r>
            <a:r>
              <a:rPr lang="en-US" dirty="0" err="1"/>
              <a:t>wrt</a:t>
            </a:r>
            <a:r>
              <a:rPr lang="en-US" dirty="0"/>
              <a:t>. Two operators, say (+,.). Thus, we say f: R1</a:t>
            </a:r>
            <a:r>
              <a:rPr lang="en-US" dirty="0">
                <a:sym typeface="Wingdings"/>
              </a:rPr>
              <a:t>R2</a:t>
            </a:r>
            <a:r>
              <a:rPr lang="en-US" dirty="0"/>
              <a:t> is say a field isomorphism </a:t>
            </a:r>
            <a:r>
              <a:rPr lang="en-US" dirty="0" err="1"/>
              <a:t>iff</a:t>
            </a:r>
            <a:r>
              <a:rPr lang="en-US" dirty="0"/>
              <a:t>: f(</a:t>
            </a:r>
            <a:r>
              <a:rPr lang="en-US" dirty="0" err="1"/>
              <a:t>a+b</a:t>
            </a:r>
            <a:r>
              <a:rPr lang="en-US" dirty="0"/>
              <a:t>)=f(a)+f(b), and f(</a:t>
            </a:r>
            <a:r>
              <a:rPr lang="en-US" dirty="0" err="1"/>
              <a:t>a.b</a:t>
            </a:r>
            <a:r>
              <a:rPr lang="en-US" dirty="0"/>
              <a:t>)=f(a).f(b) for every a and b in R1.</a:t>
            </a:r>
          </a:p>
        </p:txBody>
      </p:sp>
    </p:spTree>
    <p:extLst>
      <p:ext uri="{BB962C8B-B14F-4D97-AF65-F5344CB8AC3E}">
        <p14:creationId xmlns:p14="http://schemas.microsoft.com/office/powerpoint/2010/main" val="1801980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 GF(2</a:t>
            </a:r>
            <a:r>
              <a:rPr lang="en-US" baseline="30000" dirty="0"/>
              <a:t>4</a:t>
            </a:r>
            <a:r>
              <a:rPr lang="en-US" dirty="0"/>
              <a:t>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313" y="1471486"/>
            <a:ext cx="6495863" cy="151989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200" y="3401568"/>
                <a:ext cx="8543544" cy="23083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There are 3 irreducible polynomials of degree 4, which can be used to construct the above field elements: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+1, 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+1,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+1. 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fields are denoted as F</a:t>
                </a:r>
                <a:r>
                  <a:rPr lang="en-US" baseline="-25000" dirty="0"/>
                  <a:t>1</a:t>
                </a:r>
                <a:r>
                  <a:rPr lang="en-US" dirty="0"/>
                  <a:t>, F</a:t>
                </a:r>
                <a:r>
                  <a:rPr lang="en-US" baseline="-25000" dirty="0"/>
                  <a:t>2</a:t>
                </a:r>
                <a:r>
                  <a:rPr lang="en-US" dirty="0"/>
                  <a:t>, and F</a:t>
                </a:r>
                <a:r>
                  <a:rPr lang="en-US" baseline="-25000" dirty="0"/>
                  <a:t>3</a:t>
                </a:r>
                <a:r>
                  <a:rPr lang="en-US" dirty="0"/>
                  <a:t> respectively.</a:t>
                </a:r>
              </a:p>
              <a:p>
                <a:r>
                  <a:rPr lang="en-US" dirty="0"/>
                  <a:t>The resulting fields all have 16 elements, as shown above.</a:t>
                </a:r>
              </a:p>
              <a:p>
                <a:r>
                  <a:rPr lang="en-US" dirty="0"/>
                  <a:t>However, the operations are different. </a:t>
                </a:r>
              </a:p>
              <a:p>
                <a:r>
                  <a:rPr lang="en-US" dirty="0"/>
                  <a:t>Like the same operation,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would result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+1,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+1,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+1 </m:t>
                    </m:r>
                  </m:oMath>
                </a14:m>
                <a:r>
                  <a:rPr lang="en-US" dirty="0"/>
                  <a:t>in the 3 fields.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01568"/>
                <a:ext cx="8543544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570" t="-1050" r="-641" b="-629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12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Isomorphism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4736" y="1295273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 fields are isomorphic and one can establish a mapping between say F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and F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, by computing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𝑐</m:t>
                    </m:r>
                    <m:r>
                      <a:rPr lang="en-US" sz="2400" b="0" i="1" smtClean="0">
                        <a:latin typeface="Cambria Math" charset="0"/>
                      </a:rPr>
                      <m:t>∈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  <m:r>
                      <a:rPr lang="en-US" sz="2400" b="0" i="1" smtClean="0">
                        <a:latin typeface="Cambria Math" charset="0"/>
                      </a:rPr>
                      <m:t>𝑠𝑡</m:t>
                    </m:r>
                    <m:r>
                      <a:rPr lang="en-US" sz="2400" b="0" i="1" smtClean="0">
                        <a:latin typeface="Cambria Math" charset="0"/>
                      </a:rPr>
                      <m:t>.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≡0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𝑚𝑜𝑑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The mapping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→</m:t>
                    </m:r>
                    <m:r>
                      <a:rPr lang="en-US" sz="2400" b="0" i="1" smtClean="0">
                        <a:latin typeface="Cambria Math" charset="0"/>
                      </a:rPr>
                      <m:t>𝑐</m:t>
                    </m:r>
                  </m:oMath>
                </a14:m>
                <a:r>
                  <a:rPr lang="en-US" sz="2400" dirty="0"/>
                  <a:t> is thus used to construct the isomorphism, say T: F1</a:t>
                </a:r>
                <a:r>
                  <a:rPr lang="en-US" sz="2400" dirty="0">
                    <a:sym typeface="Wingdings"/>
                  </a:rPr>
                  <a:t></a:t>
                </a:r>
                <a:r>
                  <a:rPr lang="en-US" sz="2400" dirty="0"/>
                  <a:t>F2 </a:t>
                </a:r>
              </a:p>
              <a:p>
                <a:r>
                  <a:rPr lang="en-US" sz="2400" dirty="0"/>
                  <a:t>An example for c could be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𝑐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To verify compute: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+1=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8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+1 (</m:t>
                    </m:r>
                    <m:r>
                      <a:rPr lang="en-US" sz="2400" b="0" i="1" smtClean="0">
                        <a:latin typeface="Cambria Math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r>
                  <a:rPr lang="en-US" sz="2400" dirty="0"/>
                  <a:t>Now, note that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, we substitute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+1.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4736" y="1295273"/>
                <a:ext cx="10515600" cy="4351338"/>
              </a:xfrm>
              <a:blipFill rotWithShape="0">
                <a:blip r:embed="rId2"/>
                <a:stretch>
                  <a:fillRect l="-870" t="-4202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487" y="3968178"/>
            <a:ext cx="7800707" cy="1362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86383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on Homomorphism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0184" y="1487297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Consider two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b="0" dirty="0"/>
              </a:p>
              <a:p>
                <a:r>
                  <a:rPr lang="en-US" sz="2400" dirty="0"/>
                  <a:t>Product in field F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In field F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+1⇒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5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lvl="1"/>
                <a:r>
                  <a:rPr lang="en-US" sz="2000" dirty="0"/>
                  <a:t>Thus, the product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charset="0"/>
                      </a:rPr>
                      <m:t>𝑧</m:t>
                    </m:r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charset="0"/>
                      </a:rPr>
                      <m:t>𝑧</m:t>
                    </m:r>
                    <m:r>
                      <a:rPr lang="en-US" sz="2000" b="0" i="1" smtClean="0">
                        <a:latin typeface="Cambria Math" charset="0"/>
                      </a:rPr>
                      <m:t>+1+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+1.</m:t>
                    </m:r>
                  </m:oMath>
                </a14:m>
                <a:endParaRPr lang="en-US" sz="2000" dirty="0"/>
              </a:p>
              <a:p>
                <a:r>
                  <a:rPr lang="en-US" sz="2400" dirty="0"/>
                  <a:t>The same operation can also be performed in the field F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. </a:t>
                </a:r>
              </a:p>
              <a:p>
                <a:r>
                  <a:rPr lang="en-US" sz="2400" dirty="0"/>
                  <a:t>Compute,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𝑚𝑜𝑑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𝑧</m:t>
                    </m:r>
                    <m:r>
                      <a:rPr lang="en-US" sz="2400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sz="2400" b="0" dirty="0"/>
                  <a:t>.</a:t>
                </a:r>
              </a:p>
              <a:p>
                <a:r>
                  <a:rPr lang="en-US" sz="2400" dirty="0"/>
                  <a:t>Likewise,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𝑚𝑜𝑑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i="1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i="1">
                            <a:latin typeface="Cambria Math" charset="0"/>
                          </a:rPr>
                          <m:t>+1</m:t>
                        </m:r>
                      </m:e>
                    </m:d>
                  </m:oMath>
                </a14:m>
                <a:endParaRPr lang="en-US" sz="240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184" y="1487297"/>
                <a:ext cx="10515600" cy="4351338"/>
              </a:xfrm>
              <a:blipFill rotWithShape="0"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972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on Homomorphism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19910"/>
            <a:ext cx="8610889" cy="21302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88017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pair of the fields GF(2</a:t>
                </a:r>
                <a:r>
                  <a:rPr lang="en-US" baseline="30000" dirty="0"/>
                  <a:t>n</a:t>
                </a:r>
                <a:r>
                  <a:rPr lang="en-US" dirty="0"/>
                  <a:t>) and GF(2</a:t>
                </a:r>
                <a:r>
                  <a:rPr lang="en-US" baseline="30000" dirty="0"/>
                  <a:t>n</a:t>
                </a:r>
                <a:r>
                  <a:rPr lang="en-US" dirty="0"/>
                  <a:t>)</a:t>
                </a:r>
                <a:r>
                  <a:rPr lang="en-US" baseline="30000" dirty="0"/>
                  <a:t>m </a:t>
                </a:r>
                <a:r>
                  <a:rPr lang="en-US" dirty="0"/>
                  <a:t>is called a composite field. </a:t>
                </a:r>
              </a:p>
              <a:p>
                <a:r>
                  <a:rPr lang="en-US" dirty="0"/>
                  <a:t>If there exists irreducible polynomials, Q(Y) of degree n and P(X) of degree m, which are used to extend GF(2) to GF(2</a:t>
                </a:r>
                <a:r>
                  <a:rPr lang="en-US" baseline="30000" dirty="0"/>
                  <a:t>n</a:t>
                </a:r>
                <a:r>
                  <a:rPr lang="en-US" dirty="0"/>
                  <a:t>), and GF(2</a:t>
                </a:r>
                <a:r>
                  <a:rPr lang="en-US" baseline="30000" dirty="0"/>
                  <a:t>n</a:t>
                </a:r>
                <a:r>
                  <a:rPr lang="en-US" dirty="0"/>
                  <a:t>)</a:t>
                </a:r>
                <a:r>
                  <a:rPr lang="en-US" baseline="30000" dirty="0"/>
                  <a:t>m </a:t>
                </a:r>
                <a:r>
                  <a:rPr lang="en-US" dirty="0"/>
                  <a:t>from GF(2</a:t>
                </a:r>
                <a:r>
                  <a:rPr lang="en-US" baseline="30000" dirty="0"/>
                  <a:t>n</a:t>
                </a:r>
                <a:r>
                  <a:rPr lang="en-US" dirty="0"/>
                  <a:t>).</a:t>
                </a:r>
              </a:p>
              <a:p>
                <a:r>
                  <a:rPr lang="en-US" dirty="0"/>
                  <a:t>The composite field GF(2</a:t>
                </a:r>
                <a:r>
                  <a:rPr lang="en-US" baseline="30000" dirty="0"/>
                  <a:t>n</a:t>
                </a:r>
                <a:r>
                  <a:rPr lang="en-US" dirty="0"/>
                  <a:t>)</a:t>
                </a:r>
                <a:r>
                  <a:rPr lang="en-US" baseline="30000" dirty="0"/>
                  <a:t>m</a:t>
                </a:r>
                <a:r>
                  <a:rPr lang="en-US" dirty="0"/>
                  <a:t> is isomorphic to the field GF(2</a:t>
                </a:r>
                <a:r>
                  <a:rPr lang="en-US" baseline="30000" dirty="0"/>
                  <a:t>k</a:t>
                </a:r>
                <a:r>
                  <a:rPr lang="en-US" dirty="0"/>
                  <a:t>),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783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288" y="301117"/>
            <a:ext cx="11003280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Constructing </a:t>
            </a:r>
            <a:r>
              <a:rPr lang="en-US" sz="3600" dirty="0" err="1">
                <a:solidFill>
                  <a:schemeClr val="tx2"/>
                </a:solidFill>
              </a:rPr>
              <a:t>Isomorphisms</a:t>
            </a:r>
            <a:r>
              <a:rPr lang="en-US" sz="3600" dirty="0">
                <a:solidFill>
                  <a:schemeClr val="tx2"/>
                </a:solidFill>
              </a:rPr>
              <a:t> between Composite 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5552" y="1233488"/>
                <a:ext cx="10515600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Let the primitive polynomial used to construct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𝐺𝐹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be denoted by Q(Y).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𝜔</m:t>
                    </m:r>
                  </m:oMath>
                </a14:m>
                <a:r>
                  <a:rPr lang="en-US" dirty="0"/>
                  <a:t> be the root.</a:t>
                </a:r>
              </a:p>
              <a:p>
                <a:pPr lvl="1"/>
                <a:r>
                  <a:rPr lang="en-US" dirty="0"/>
                  <a:t>Then the elements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{0,1,</m:t>
                    </m:r>
                    <m:r>
                      <a:rPr lang="en-US" b="0" i="1" smtClean="0">
                        <a:latin typeface="Cambria Math" charset="0"/>
                      </a:rPr>
                      <m:t>𝜔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𝜔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,⋯,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𝜔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primitive polynomial used to construct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is denoted by P(X).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be the root.</a:t>
                </a:r>
              </a:p>
              <a:p>
                <a:pPr lvl="1"/>
                <a:r>
                  <a:rPr lang="en-US" dirty="0"/>
                  <a:t>Then the elements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{0,1,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,⋯,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𝑛𝑚</m:t>
                            </m:r>
                          </m:sup>
                        </m:s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Arithmetic in the field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, can be performed by modulo the primitive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+⋯+1,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𝐺𝐹</m:t>
                    </m:r>
                    <m:r>
                      <a:rPr lang="en-US" b="0" i="1" smtClean="0">
                        <a:latin typeface="Cambria Math" charset="0"/>
                      </a:rPr>
                      <m:t>(2)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dirty="0"/>
                  <a:t> is the root, then the elements can be expressed in the polynomial bases: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(1,</m:t>
                    </m:r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,⋯,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552" y="1233488"/>
                <a:ext cx="10515600" cy="4351338"/>
              </a:xfrm>
              <a:blipFill rotWithShape="0">
                <a:blip r:embed="rId2"/>
                <a:stretch>
                  <a:fillRect l="-870" t="-210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0941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Mapping from GF(2</a:t>
            </a:r>
            <a:r>
              <a:rPr lang="en-US" sz="4000" baseline="30000" dirty="0">
                <a:solidFill>
                  <a:schemeClr val="tx2"/>
                </a:solidFill>
              </a:rPr>
              <a:t>k</a:t>
            </a:r>
            <a:r>
              <a:rPr lang="en-US" sz="4000" dirty="0">
                <a:solidFill>
                  <a:schemeClr val="tx2"/>
                </a:solidFill>
              </a:rPr>
              <a:t>) to GF(2</a:t>
            </a:r>
            <a:r>
              <a:rPr lang="en-US" sz="4000" baseline="30000" dirty="0">
                <a:solidFill>
                  <a:schemeClr val="tx2"/>
                </a:solidFill>
              </a:rPr>
              <a:t>n</a:t>
            </a:r>
            <a:r>
              <a:rPr lang="en-US" sz="4000" dirty="0">
                <a:solidFill>
                  <a:schemeClr val="tx2"/>
                </a:solidFill>
              </a:rPr>
              <a:t>)</a:t>
            </a:r>
            <a:r>
              <a:rPr lang="en-US" sz="4000" baseline="30000" dirty="0">
                <a:solidFill>
                  <a:schemeClr val="tx2"/>
                </a:solidFill>
              </a:rPr>
              <a:t>m</a:t>
            </a:r>
            <a:r>
              <a:rPr lang="en-US" sz="4000" dirty="0">
                <a:solidFill>
                  <a:schemeClr val="tx2"/>
                </a:solidFill>
              </a:rPr>
              <a:t>, where k=nm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7304" y="1432433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simple method to obtain such a conversion is to find the primitive element of both the fields, </a:t>
                </a:r>
                <a:r>
                  <a:rPr lang="en-US" sz="2400" dirty="0">
                    <a:solidFill>
                      <a:srgbClr val="C00000"/>
                    </a:solidFill>
                  </a:rPr>
                  <a:t>GF(2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k</a:t>
                </a:r>
                <a:r>
                  <a:rPr lang="en-US" sz="2400" dirty="0">
                    <a:solidFill>
                      <a:srgbClr val="C00000"/>
                    </a:solidFill>
                  </a:rPr>
                  <a:t>) and GF(2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n</a:t>
                </a:r>
                <a:r>
                  <a:rPr lang="en-US" sz="2400" dirty="0">
                    <a:solidFill>
                      <a:srgbClr val="C00000"/>
                    </a:solidFill>
                  </a:rPr>
                  <a:t>)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m</a:t>
                </a:r>
                <a:r>
                  <a:rPr lang="en-US" sz="2400" dirty="0">
                    <a:solidFill>
                      <a:srgbClr val="C00000"/>
                    </a:solidFill>
                  </a:rPr>
                  <a:t>.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The primitive elements are denoted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2400" dirty="0"/>
                  <a:t> respectively.</a:t>
                </a:r>
              </a:p>
              <a:p>
                <a:r>
                  <a:rPr lang="en-US" sz="2400" dirty="0"/>
                  <a:t>One checks: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𝛾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𝛼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≡0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Thus, we establish the following mapping from </a:t>
                </a:r>
                <a:r>
                  <a:rPr lang="en-US" sz="2400" dirty="0">
                    <a:solidFill>
                      <a:srgbClr val="C00000"/>
                    </a:solidFill>
                  </a:rPr>
                  <a:t>GF(2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k</a:t>
                </a:r>
                <a:r>
                  <a:rPr lang="en-US" sz="2400" dirty="0">
                    <a:solidFill>
                      <a:srgbClr val="C00000"/>
                    </a:solidFill>
                  </a:rPr>
                  <a:t>) to GF(2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n</a:t>
                </a:r>
                <a:r>
                  <a:rPr lang="en-US" sz="2400" dirty="0">
                    <a:solidFill>
                      <a:srgbClr val="C00000"/>
                    </a:solidFill>
                  </a:rPr>
                  <a:t>)</a:t>
                </a:r>
                <a:r>
                  <a:rPr lang="en-US" sz="2400" baseline="30000" dirty="0">
                    <a:solidFill>
                      <a:srgbClr val="C00000"/>
                    </a:solidFill>
                  </a:rPr>
                  <a:t>m</a:t>
                </a:r>
                <a:r>
                  <a:rPr lang="en-US" sz="2400" dirty="0">
                    <a:solidFill>
                      <a:srgbClr val="C00000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𝛾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. </a:t>
                </a:r>
              </a:p>
              <a:p>
                <a:r>
                  <a:rPr lang="en-US" sz="2400" dirty="0">
                    <a:solidFill>
                      <a:srgbClr val="C00000"/>
                    </a:solidFill>
                  </a:rPr>
                  <a:t>If the roots do not satisfy the polynomial R, we repeat the test for the next primitive element.</a:t>
                </a:r>
              </a:p>
              <a:p>
                <a:r>
                  <a:rPr lang="en-US" sz="2400" dirty="0"/>
                  <a:t>Subsequent mappings are easy to find: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𝐺𝐹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→</m:t>
                    </m:r>
                    <m:r>
                      <a:rPr lang="en-US" sz="2000" b="0" i="1" smtClean="0">
                        <a:latin typeface="Cambria Math" charset="0"/>
                      </a:rPr>
                      <m:t>𝐺𝐹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𝛾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→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𝛼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𝑖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, 0≤</m:t>
                    </m:r>
                    <m:r>
                      <a:rPr lang="en-US" sz="2000" b="0" i="1" smtClean="0">
                        <a:latin typeface="Cambria Math" charset="0"/>
                      </a:rPr>
                      <m:t>𝑖</m:t>
                    </m:r>
                    <m:r>
                      <a:rPr lang="en-US" sz="2000" b="0" i="1" smtClean="0">
                        <a:latin typeface="Cambria Math" charset="0"/>
                      </a:rPr>
                      <m:t>≤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sz="2000" b="0" i="1" smtClean="0">
                        <a:latin typeface="Cambria Math" charset="0"/>
                      </a:rPr>
                      <m:t>−2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304" y="1432433"/>
                <a:ext cx="10515600" cy="4351338"/>
              </a:xfrm>
              <a:blipFill rotWithShape="0"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061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06225" y="96520"/>
            <a:ext cx="6810664" cy="583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667" dirty="0">
                <a:solidFill>
                  <a:srgbClr val="C00000"/>
                </a:solidFill>
              </a:rPr>
              <a:t> Concepts Covered: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>
                <a:solidFill>
                  <a:srgbClr val="C00000"/>
                </a:solidFill>
              </a:rPr>
              <a:t>Recap of Groups, Rings, Fields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>
                <a:solidFill>
                  <a:srgbClr val="C00000"/>
                </a:solidFill>
              </a:rPr>
              <a:t>Binary Finite Fields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>
                <a:solidFill>
                  <a:srgbClr val="C00000"/>
                </a:solidFill>
              </a:rPr>
              <a:t>Primitive Elements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>
                <a:solidFill>
                  <a:srgbClr val="C00000"/>
                </a:solidFill>
              </a:rPr>
              <a:t>Bases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>
                <a:solidFill>
                  <a:srgbClr val="C00000"/>
                </a:solidFill>
              </a:rPr>
              <a:t>Isomorphism and Composite Fields</a:t>
            </a:r>
          </a:p>
          <a:p>
            <a:pPr>
              <a:lnSpc>
                <a:spcPct val="200000"/>
              </a:lnSpc>
              <a:buFont typeface="Wingdings" pitchFamily="2" charset="2"/>
              <a:buChar char="q"/>
            </a:pPr>
            <a:r>
              <a:rPr lang="en-US" sz="2667" dirty="0">
                <a:solidFill>
                  <a:srgbClr val="C00000"/>
                </a:solidFill>
              </a:rPr>
              <a:t>Construction of </a:t>
            </a:r>
            <a:r>
              <a:rPr lang="en-US" sz="2667" dirty="0" err="1">
                <a:solidFill>
                  <a:srgbClr val="C00000"/>
                </a:solidFill>
              </a:rPr>
              <a:t>Isomorphisms</a:t>
            </a:r>
            <a:endParaRPr lang="en-US" sz="2667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975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624" y="29197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0184" y="127698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>
                    <a:solidFill>
                      <a:srgbClr val="C00000"/>
                    </a:solidFill>
                  </a:rPr>
                  <a:t>Input: </a:t>
                </a:r>
                <a:r>
                  <a:rPr lang="en-US" dirty="0"/>
                  <a:t>n, m, Q(Y),P(X),R(Z)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Output: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𝐺𝐹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</a:rPr>
                      <m:t>𝐺𝐹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514350" lvl="0" indent="-514350">
                  <a:lnSpc>
                    <a:spcPct val="100000"/>
                  </a:lnSpc>
                  <a:spcBef>
                    <a:spcPts val="0"/>
                  </a:spcBef>
                  <a:buAutoNum type="arabicPeriod"/>
                </a:pPr>
                <a:r>
                  <a:rPr lang="en-US" dirty="0"/>
                  <a:t>Find primitive elements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𝐺𝐹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pPr marL="514350" lvl="0" indent="-514350">
                  <a:lnSpc>
                    <a:spcPct val="100000"/>
                  </a:lnSpc>
                  <a:spcBef>
                    <a:spcPts val="0"/>
                  </a:spcBef>
                  <a:buAutoNum type="arabicPeriod"/>
                </a:pPr>
                <a:r>
                  <a:rPr lang="en-US" dirty="0"/>
                  <a:t>For(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=1;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𝑛𝑚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−1;) </m:t>
                    </m:r>
                    <m:r>
                      <a:rPr lang="en-US" b="0" i="1" smtClean="0">
                        <a:latin typeface="Cambria Math" charset="0"/>
                      </a:rPr>
                      <m:t>𝑑𝑜</m:t>
                    </m:r>
                  </m:oMath>
                </a14:m>
                <a:endParaRPr lang="en-US" b="0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0" dirty="0"/>
                  <a:t>             if(</a:t>
                </a:r>
                <a:r>
                  <a:rPr lang="en-US" b="0" dirty="0" err="1"/>
                  <a:t>isPrimitive</a:t>
                </a:r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b="0" dirty="0"/>
                  <a:t>&amp;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𝛼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𝑚𝑜𝑑</m:t>
                    </m:r>
                    <m:r>
                      <a:rPr lang="en-US" b="0" i="1" dirty="0" smtClean="0">
                        <a:latin typeface="Cambria Math" charset="0"/>
                      </a:rPr>
                      <m:t> </m:t>
                    </m:r>
                    <m:r>
                      <a:rPr lang="en-US" b="0" i="1" dirty="0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≡0) </m:t>
                    </m:r>
                  </m:oMath>
                </a14:m>
                <a:r>
                  <a:rPr lang="en-US" b="0" dirty="0"/>
                  <a:t>break;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               end</a:t>
                </a:r>
              </a:p>
              <a:p>
                <a:pPr marL="514350" lvl="0" indent="-51435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 startAt="3"/>
                </a:pPr>
                <a:r>
                  <a:rPr lang="en-US" b="0" dirty="0"/>
                  <a:t>For(</a:t>
                </a:r>
                <a:r>
                  <a:rPr lang="en-US" b="0" dirty="0" err="1"/>
                  <a:t>i</a:t>
                </a:r>
                <a:r>
                  <a:rPr lang="en-US" b="0" dirty="0"/>
                  <a:t>=0;i&lt;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𝑛𝑚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b="0" dirty="0"/>
                  <a:t>;i++)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𝑚𝑜𝑑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𝑚𝑜𝑑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0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𝛾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𝑚𝑜𝑑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b="0" dirty="0"/>
                  <a:t>         Map: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0184" y="1276985"/>
                <a:ext cx="10515600" cy="4351338"/>
              </a:xfrm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66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𝐺𝐹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</a:rPr>
                      <m:t>𝐺𝐹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9009"/>
                <a:ext cx="10515600" cy="435133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𝑍</m:t>
                    </m:r>
                    <m:r>
                      <a:rPr lang="en-US" b="0" i="1" smtClean="0">
                        <a:latin typeface="Cambria Math" charset="0"/>
                      </a:rPr>
                      <m:t>+1, </m:t>
                    </m:r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  <m:r>
                      <a:rPr lang="en-US" b="0" i="1" smtClean="0">
                        <a:latin typeface="Cambria Math" charset="0"/>
                      </a:rPr>
                      <m:t>+1,</m:t>
                    </m:r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+{2}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𝐺𝐹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. 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Note,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used to construct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charset="0"/>
                      </a:rPr>
                      <m:t>𝐺𝐹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, while P(X) is used to extend to the field GF(2</a:t>
                </a:r>
                <a:r>
                  <a:rPr lang="en-US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dirty="0">
                    <a:solidFill>
                      <a:srgbClr val="C00000"/>
                    </a:solidFill>
                  </a:rPr>
                  <a:t>)</a:t>
                </a:r>
                <a:r>
                  <a:rPr lang="en-US" baseline="30000" dirty="0">
                    <a:solidFill>
                      <a:srgbClr val="C00000"/>
                    </a:solidFill>
                  </a:rPr>
                  <a:t>2</a:t>
                </a:r>
                <a:r>
                  <a:rPr lang="en-US" dirty="0">
                    <a:solidFill>
                      <a:srgbClr val="C00000"/>
                    </a:solidFill>
                  </a:rPr>
                  <a:t>.</a:t>
                </a:r>
              </a:p>
              <a:p>
                <a:r>
                  <a:rPr lang="en-US" dirty="0"/>
                  <a:t>First primitive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𝐺𝐹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2. It can be checked that ‘2’ can be used to generate all the non-zero elements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𝐺𝐹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Likewise, the first primitive element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𝐺𝐹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st.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≡0[</m:t>
                    </m:r>
                    <m:r>
                      <a:rPr lang="en-US" b="0" i="1" smtClean="0">
                        <a:latin typeface="Cambria Math" charset="0"/>
                      </a:rPr>
                      <m:t>𝑚𝑜𝑑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/>
                  <a:t> is 4. </a:t>
                </a:r>
              </a:p>
              <a:p>
                <a:r>
                  <a:rPr lang="en-US" dirty="0"/>
                  <a:t>Hence, the map is: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. 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Also, 0 is mapped to 0.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9009"/>
                <a:ext cx="10515600" cy="4351338"/>
              </a:xfrm>
              <a:blipFill rotWithShape="0">
                <a:blip r:embed="rId3"/>
                <a:stretch>
                  <a:fillRect l="-1043" t="-2381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048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Example Isomorphic Mapping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charset="0"/>
                      </a:rPr>
                      <m:t>𝐺𝐹</m:t>
                    </m:r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4000" i="1">
                                <a:latin typeface="Cambria Math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en-US" sz="4000" i="1">
                        <a:latin typeface="Cambria Math" charset="0"/>
                      </a:rPr>
                      <m:t>→</m:t>
                    </m:r>
                    <m:r>
                      <a:rPr lang="en-US" sz="4000" i="1">
                        <a:latin typeface="Cambria Math" charset="0"/>
                      </a:rPr>
                      <m:t>𝐺𝐹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000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sz="4000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4000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3909568" cy="229052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4320" y="1865376"/>
                <a:ext cx="5715000" cy="175432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Proof that {4}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</a:rPr>
                      <m:t>𝐺𝐹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correct choice.</a:t>
                </a:r>
              </a:p>
              <a:p>
                <a:endParaRPr lang="en-US" dirty="0"/>
              </a:p>
              <a:p>
                <a:r>
                  <a:rPr lang="en-US" dirty="0"/>
                  <a:t>Note,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=0100=</m:t>
                    </m:r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𝑋</m:t>
                      </m:r>
                      <m:r>
                        <a:rPr lang="en-US" b="0" i="1" smtClean="0">
                          <a:latin typeface="Cambria Math" charset="0"/>
                        </a:rPr>
                        <m:t>+1 </m:t>
                      </m:r>
                      <m:r>
                        <a:rPr lang="en-US" b="0" i="1" smtClean="0">
                          <a:latin typeface="Cambria Math" charset="0"/>
                        </a:rPr>
                        <m:t>𝑚𝑜𝑑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. 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=3</m:t>
                    </m:r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0" smtClean="0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=3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+2</m:t>
                    </m:r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=3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+2</m:t>
                    </m:r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+1⇒</m:t>
                    </m:r>
                    <m:r>
                      <a:rPr lang="en-US" b="0" i="1" smtClean="0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=0</m:t>
                    </m:r>
                    <m:r>
                      <a:rPr lang="en-US" b="0" i="1" smtClean="0">
                        <a:latin typeface="Cambria Math" charset="0"/>
                      </a:rPr>
                      <m:t>𝑚𝑜𝑑𝑃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" y="1865376"/>
                <a:ext cx="5715000" cy="1754326"/>
              </a:xfrm>
              <a:prstGeom prst="rect">
                <a:avLst/>
              </a:prstGeom>
              <a:blipFill rotWithShape="0">
                <a:blip r:embed="rId4"/>
                <a:stretch>
                  <a:fillRect l="-745" t="-1379" b="-1379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1752" y="4187952"/>
                <a:ext cx="62636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checking,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3.2 </m:t>
                    </m:r>
                    <m:r>
                      <a:rPr lang="en-US" b="0" i="1" smtClean="0">
                        <a:latin typeface="Cambria Math" charset="0"/>
                      </a:rPr>
                      <m:t>𝑖𝑛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𝐺𝐹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dirty="0"/>
                  <a:t>express 3 as Y+1, and 2 as Y. Thus, with the irreducible polynomial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  <m:r>
                      <a:rPr lang="en-US" b="0" i="1" smtClean="0">
                        <a:latin typeface="Cambria Math" charset="0"/>
                      </a:rPr>
                      <m:t>+1, </m:t>
                    </m:r>
                  </m:oMath>
                </a14:m>
                <a:r>
                  <a:rPr lang="en-US" dirty="0"/>
                  <a:t>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52" y="4187952"/>
                <a:ext cx="6263640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876" t="-39073" b="-18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378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An Efficient </a:t>
            </a:r>
            <a:r>
              <a:rPr lang="en-US">
                <a:solidFill>
                  <a:schemeClr val="tx2"/>
                </a:solidFill>
              </a:rPr>
              <a:t>Conversion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Present an efficient algorithm between binary and composite fields.</a:t>
                </a:r>
              </a:p>
              <a:p>
                <a:pPr lvl="0"/>
                <a:r>
                  <a:rPr lang="en-US" dirty="0"/>
                  <a:t>Maps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𝐺𝐹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</a:rPr>
                      <m:t>𝐺𝐹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𝑛</m:t>
                    </m:r>
                    <m:r>
                      <a:rPr lang="en-US" i="1">
                        <a:latin typeface="Cambria Math" charset="0"/>
                      </a:rPr>
                      <m:t>×</m:t>
                    </m:r>
                    <m:r>
                      <a:rPr lang="en-US" i="1">
                        <a:latin typeface="Cambria Math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Returns a binary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×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, 0-1 matrix T, which performs the mapping. </a:t>
                </a:r>
              </a:p>
              <a:p>
                <a:r>
                  <a:rPr lang="en-US" dirty="0"/>
                  <a:t>Evidently, the inverse of T does the reverse mapping.</a:t>
                </a:r>
              </a:p>
              <a:p>
                <a:r>
                  <a:rPr lang="en-US" dirty="0"/>
                  <a:t>The mapping works by relating only k elements (rather than 2</a:t>
                </a:r>
                <a:r>
                  <a:rPr lang="en-US" baseline="30000" dirty="0"/>
                  <a:t>k</a:t>
                </a:r>
                <a:r>
                  <a:rPr lang="en-US" dirty="0"/>
                  <a:t>).</a:t>
                </a:r>
              </a:p>
              <a:p>
                <a:pPr lvl="1"/>
                <a:r>
                  <a:rPr lang="en-US" dirty="0"/>
                  <a:t>It maps the basis vectors.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597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Mapping the k elements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469009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polynomial bases of GF(2</a:t>
                </a:r>
                <a:r>
                  <a:rPr lang="en-US" baseline="30000" dirty="0"/>
                  <a:t>k</a:t>
                </a:r>
                <a:r>
                  <a:rPr lang="en-US" dirty="0"/>
                  <a:t>) 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𝛾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,⋯,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dirty="0"/>
                  <a:t> is the primitive element of GF(2</a:t>
                </a:r>
                <a:r>
                  <a:rPr lang="en-US" baseline="30000" dirty="0"/>
                  <a:t>k</a:t>
                </a:r>
                <a:r>
                  <a:rPr lang="en-US" dirty="0"/>
                  <a:t>). </a:t>
                </a:r>
              </a:p>
              <a:p>
                <a:r>
                  <a:rPr lang="en-US" dirty="0"/>
                  <a:t>The unity in both fields is the polynomial 1. </a:t>
                </a:r>
              </a:p>
              <a:p>
                <a:r>
                  <a:rPr lang="en-US" dirty="0"/>
                  <a:t>We first map the unity element in GF(2</a:t>
                </a:r>
                <a:r>
                  <a:rPr lang="en-US" baseline="30000" dirty="0"/>
                  <a:t>k</a:t>
                </a:r>
                <a:r>
                  <a:rPr lang="en-US" dirty="0"/>
                  <a:t>) to the unity element in GF(2</a:t>
                </a:r>
                <a:r>
                  <a:rPr lang="en-US" baseline="30000" dirty="0"/>
                  <a:t>n</a:t>
                </a:r>
                <a:r>
                  <a:rPr lang="en-US" dirty="0"/>
                  <a:t>)</a:t>
                </a:r>
                <a:r>
                  <a:rPr lang="en-US" baseline="30000" dirty="0"/>
                  <a:t>m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primitive element in GF(2</a:t>
                </a:r>
                <a:r>
                  <a:rPr lang="en-US" baseline="30000" dirty="0"/>
                  <a:t>k</a:t>
                </a:r>
                <a:r>
                  <a:rPr lang="en-US" dirty="0"/>
                  <a:t>),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dirty="0"/>
                  <a:t> is mapped to the element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, the base element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mapped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. Thus continuing,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𝑖𝑡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=0,1,⋯,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469009"/>
                <a:ext cx="10515600" cy="4351338"/>
              </a:xfrm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68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for 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9288" y="1469009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Of course, the choice of t cannot be arbitrary, it has to be done such that the homomorphism is established </a:t>
                </a:r>
                <a:r>
                  <a:rPr lang="en-US" dirty="0" err="1"/>
                  <a:t>wrt</a:t>
                </a:r>
                <a:r>
                  <a:rPr lang="en-US" dirty="0"/>
                  <a:t>. additions and multiplications.</a:t>
                </a:r>
              </a:p>
              <a:p>
                <a:r>
                  <a:rPr lang="en-US" dirty="0"/>
                  <a:t>We check,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=0,</m:t>
                    </m:r>
                    <m:r>
                      <a:rPr lang="en-US" b="0" i="1" smtClean="0">
                        <a:latin typeface="Cambria Math" charset="0"/>
                      </a:rPr>
                      <m:t>𝑚𝑜𝑑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There will be exactly k primitive elements which will satisfy the condition, namely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</a:rPr>
                      <m:t>=1,2,⋯,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−1. </m:t>
                    </m:r>
                  </m:oMath>
                </a14:m>
                <a:r>
                  <a:rPr lang="en-US" dirty="0"/>
                  <a:t>Here the exponents are computed modulo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.[This follows from the fact 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≡0⇒</m:t>
                    </m:r>
                    <m:r>
                      <a:rPr lang="en-US" b="0" i="1" smtClean="0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≡</m:t>
                    </m:r>
                    <m:r>
                      <a:rPr lang="en-US" b="0" i="1" smtClean="0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p>
                            </m:sSup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≡0, </m:t>
                    </m:r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</a:rPr>
                      <m:t>=1,2,⋯,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9288" y="1469009"/>
                <a:ext cx="10515600" cy="4351338"/>
              </a:xfrm>
              <a:blipFill rotWithShape="0">
                <a:blip r:embed="rId2"/>
                <a:stretch>
                  <a:fillRect l="-1043" t="-2381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046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4152" y="1359281"/>
                <a:ext cx="8470392" cy="4351338"/>
              </a:xfr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Input: </a:t>
                </a:r>
                <a:r>
                  <a:rPr lang="en-US" dirty="0" err="1"/>
                  <a:t>n,m,Q</a:t>
                </a:r>
                <a:r>
                  <a:rPr lang="en-US" dirty="0"/>
                  <a:t>(Y),P(X),R(Z)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Output: </a:t>
                </a:r>
                <a:r>
                  <a:rPr lang="en-US" dirty="0"/>
                  <a:t>T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is the primitive element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𝐺𝐹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for 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≡0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t=1</a:t>
                </a:r>
              </a:p>
              <a:p>
                <a:pPr marL="0" indent="0">
                  <a:buNone/>
                </a:pPr>
                <a:r>
                  <a:rPr lang="en-US" dirty="0"/>
                  <a:t>Initialize the array S[1:2</a:t>
                </a:r>
                <a:r>
                  <a:rPr lang="en-US" baseline="30000" dirty="0"/>
                  <a:t>k</a:t>
                </a:r>
                <a:r>
                  <a:rPr lang="en-US" dirty="0"/>
                  <a:t>-1] with 2</a:t>
                </a:r>
                <a:r>
                  <a:rPr lang="en-US" baseline="30000" dirty="0"/>
                  <a:t>k</a:t>
                </a:r>
                <a:r>
                  <a:rPr lang="en-US" dirty="0"/>
                  <a:t>-1  addresses and 1 bit of information.</a:t>
                </a:r>
              </a:p>
              <a:p>
                <a:pPr marL="0" indent="0">
                  <a:buNone/>
                </a:pPr>
                <a:r>
                  <a:rPr lang="en-US" dirty="0"/>
                  <a:t>Initialize a </a:t>
                </a:r>
                <a:r>
                  <a:rPr lang="en-US" dirty="0" err="1"/>
                  <a:t>kxk</a:t>
                </a:r>
                <a:r>
                  <a:rPr lang="en-US" dirty="0"/>
                  <a:t> matrix T with each column indicated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1≤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</a:rPr>
                      <m:t>i</m:t>
                    </m:r>
                    <m:r>
                      <a:rPr lang="en-US" b="0" i="1" smtClean="0">
                        <a:latin typeface="Cambria Math" charset="0"/>
                      </a:rPr>
                      <m:t>≤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0⋯01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while(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𝑡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!=0){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     for(j=0;j&lt;k-1;j++) S[t2</a:t>
                </a:r>
                <a:r>
                  <a:rPr lang="en-US" baseline="30000" dirty="0"/>
                  <a:t>j</a:t>
                </a:r>
                <a:r>
                  <a:rPr lang="en-US" dirty="0"/>
                  <a:t>mod (2</a:t>
                </a:r>
                <a:r>
                  <a:rPr lang="en-US" baseline="30000" dirty="0"/>
                  <a:t>k</a:t>
                </a:r>
                <a:r>
                  <a:rPr lang="en-US" dirty="0"/>
                  <a:t>-1)]=0; t++;</a:t>
                </a:r>
              </a:p>
              <a:p>
                <a:pPr marL="0" indent="0">
                  <a:buNone/>
                </a:pPr>
                <a:r>
                  <a:rPr lang="en-US" dirty="0"/>
                  <a:t>     while(S[t]==0 or </a:t>
                </a:r>
                <a:r>
                  <a:rPr lang="en-US" dirty="0" err="1"/>
                  <a:t>gcd</a:t>
                </a:r>
                <a:r>
                  <a:rPr lang="en-US" dirty="0"/>
                  <a:t>(t, 2</a:t>
                </a:r>
                <a:r>
                  <a:rPr lang="en-US" baseline="30000" dirty="0"/>
                  <a:t>k</a:t>
                </a:r>
                <a:r>
                  <a:rPr lang="en-US" dirty="0"/>
                  <a:t>-1)&gt;1) t++;</a:t>
                </a:r>
              </a:p>
              <a:p>
                <a:pPr marL="0" indent="0">
                  <a:buNone/>
                </a:pPr>
                <a:r>
                  <a:rPr lang="en-US" dirty="0"/>
                  <a:t>}</a:t>
                </a:r>
              </a:p>
              <a:p>
                <a:pPr marL="0" indent="0">
                  <a:buNone/>
                </a:pPr>
                <a:r>
                  <a:rPr lang="en-US" dirty="0"/>
                  <a:t>for(j=2;j&lt;</a:t>
                </a:r>
                <a:r>
                  <a:rPr lang="en-US" dirty="0" err="1"/>
                  <a:t>k;j</a:t>
                </a:r>
                <a:r>
                  <a:rPr lang="en-US" dirty="0"/>
                  <a:t>++) T[j]=binary(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−1)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4152" y="1359281"/>
                <a:ext cx="8470392" cy="4351338"/>
              </a:xfrm>
              <a:blipFill rotWithShape="0">
                <a:blip r:embed="rId2"/>
                <a:stretch>
                  <a:fillRect l="-863" t="-2793" b="-209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733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91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8912" y="421023"/>
            <a:ext cx="10579608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Conclusion</a:t>
            </a:r>
            <a:r>
              <a:rPr lang="en-US" b="1" dirty="0"/>
              <a:t>:</a:t>
            </a:r>
          </a:p>
          <a:p>
            <a:pPr>
              <a:lnSpc>
                <a:spcPct val="200000"/>
              </a:lnSpc>
            </a:pPr>
            <a:r>
              <a:rPr lang="en-US" b="1" dirty="0"/>
              <a:t>Field Isomorphism was defined.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We developed understanding on these equivalent fields which are called as composite fields.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We also discussed conversion algorithms between the fields.</a:t>
            </a:r>
          </a:p>
          <a:p>
            <a:pPr>
              <a:lnSpc>
                <a:spcPct val="200000"/>
              </a:lnSpc>
            </a:pPr>
            <a:r>
              <a:rPr lang="en-US" b="1" dirty="0"/>
              <a:t> </a:t>
            </a:r>
          </a:p>
          <a:p>
            <a:pPr>
              <a:lnSpc>
                <a:spcPct val="200000"/>
              </a:lnSpc>
            </a:pPr>
            <a:endParaRPr lang="en-US" b="1" dirty="0"/>
          </a:p>
          <a:p>
            <a:pPr>
              <a:lnSpc>
                <a:spcPct val="200000"/>
              </a:lnSpc>
            </a:pPr>
            <a:endParaRPr lang="en-US" b="1" dirty="0"/>
          </a:p>
          <a:p>
            <a:pPr>
              <a:lnSpc>
                <a:spcPct val="200000"/>
              </a:lnSpc>
            </a:pPr>
            <a:r>
              <a:rPr lang="en-US" b="1" dirty="0"/>
              <a:t> </a:t>
            </a:r>
          </a:p>
          <a:p>
            <a:pPr>
              <a:lnSpc>
                <a:spcPct val="200000"/>
              </a:lnSpc>
            </a:pP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419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99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Groups, Rings, and 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728" y="1377569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C00000"/>
                    </a:solidFill>
                  </a:rPr>
                  <a:t>group</a:t>
                </a:r>
                <a:r>
                  <a:rPr lang="en-US" dirty="0"/>
                  <a:t> denoted by </a:t>
                </a:r>
                <a:r>
                  <a:rPr lang="en-US" dirty="0">
                    <a:solidFill>
                      <a:srgbClr val="C00000"/>
                    </a:solidFill>
                  </a:rPr>
                  <a:t>{G,.}, </a:t>
                </a:r>
                <a:r>
                  <a:rPr lang="en-US" dirty="0"/>
                  <a:t>is a set of elements G with a binary operation ‘.’ such that for each ordered pair (</a:t>
                </a:r>
                <a:r>
                  <a:rPr lang="en-US" dirty="0" err="1"/>
                  <a:t>a,b</a:t>
                </a:r>
                <a:r>
                  <a:rPr lang="en-US" dirty="0"/>
                  <a:t>) of elements in G, the following axioms hold: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Closure:</a:t>
                </a:r>
                <a:r>
                  <a:rPr lang="en-US" dirty="0"/>
                  <a:t> If a, b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/>
                  <a:t>, then </a:t>
                </a:r>
                <a:r>
                  <a:rPr lang="en-US" dirty="0" err="1"/>
                  <a:t>a.b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Associative:</a:t>
                </a:r>
                <a:r>
                  <a:rPr lang="en-US" dirty="0"/>
                  <a:t> a.(</a:t>
                </a:r>
                <a:r>
                  <a:rPr lang="en-US" dirty="0" err="1"/>
                  <a:t>b.c</a:t>
                </a:r>
                <a:r>
                  <a:rPr lang="en-US" dirty="0"/>
                  <a:t>)=(</a:t>
                </a:r>
                <a:r>
                  <a:rPr lang="en-US" dirty="0" err="1"/>
                  <a:t>a.b</a:t>
                </a:r>
                <a:r>
                  <a:rPr lang="en-US" dirty="0"/>
                  <a:t>).c for all a, b, 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</a:rPr>
                      <m:t>𝐺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Identity Element: </a:t>
                </a:r>
                <a:r>
                  <a:rPr lang="en-US" dirty="0"/>
                  <a:t>There is a unique element 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/>
                  <a:t> such that </a:t>
                </a:r>
                <a:r>
                  <a:rPr lang="en-US" dirty="0" err="1"/>
                  <a:t>a.e</a:t>
                </a:r>
                <a:r>
                  <a:rPr lang="en-US" dirty="0"/>
                  <a:t>=</a:t>
                </a:r>
                <a:r>
                  <a:rPr lang="en-US" dirty="0" err="1"/>
                  <a:t>e.a</a:t>
                </a:r>
                <a:r>
                  <a:rPr lang="en-US" dirty="0"/>
                  <a:t>=a for all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Inverse Element: </a:t>
                </a:r>
                <a:r>
                  <a:rPr lang="en-US" dirty="0"/>
                  <a:t>For each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/>
                  <a:t>, there is an element a’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/>
                  <a:t>, such that </a:t>
                </a:r>
                <a:r>
                  <a:rPr lang="en-US" dirty="0" err="1"/>
                  <a:t>a.a</a:t>
                </a:r>
                <a:r>
                  <a:rPr lang="en-US" dirty="0"/>
                  <a:t>’=</a:t>
                </a:r>
                <a:r>
                  <a:rPr lang="en-US" dirty="0" err="1"/>
                  <a:t>a’.a</a:t>
                </a:r>
                <a:r>
                  <a:rPr lang="en-US" dirty="0"/>
                  <a:t>=e</a:t>
                </a:r>
              </a:p>
              <a:p>
                <a:pPr marL="457200" lvl="1" indent="0">
                  <a:buNone/>
                </a:pPr>
                <a:r>
                  <a:rPr lang="en-US" dirty="0"/>
                  <a:t>If the group also satisfies </a:t>
                </a:r>
                <a:r>
                  <a:rPr lang="en-US" dirty="0" err="1"/>
                  <a:t>a.b</a:t>
                </a:r>
                <a:r>
                  <a:rPr lang="en-US" dirty="0"/>
                  <a:t>=</a:t>
                </a:r>
                <a:r>
                  <a:rPr lang="en-US" dirty="0" err="1"/>
                  <a:t>b.a</a:t>
                </a:r>
                <a:r>
                  <a:rPr lang="en-US" dirty="0"/>
                  <a:t> for all </a:t>
                </a:r>
                <a:r>
                  <a:rPr lang="en-US" dirty="0" err="1"/>
                  <a:t>a,b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</a:rPr>
                      <m:t>𝐺</m:t>
                    </m:r>
                  </m:oMath>
                </a14:m>
                <a:r>
                  <a:rPr lang="en-US" dirty="0"/>
                  <a:t> then it is known as a non-commutative or an </a:t>
                </a:r>
                <a:r>
                  <a:rPr lang="en-US" dirty="0">
                    <a:solidFill>
                      <a:srgbClr val="C00000"/>
                    </a:solidFill>
                  </a:rPr>
                  <a:t>abelian group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728" y="1377569"/>
                <a:ext cx="10515600" cy="4351338"/>
              </a:xfrm>
              <a:blipFill rotWithShape="0">
                <a:blip r:embed="rId2"/>
                <a:stretch>
                  <a:fillRect l="-1043" t="-2381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9263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Groups, Rings, and Fields (contd.)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728" y="1377569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C00000"/>
                    </a:solidFill>
                  </a:rPr>
                  <a:t>ring</a:t>
                </a:r>
                <a:r>
                  <a:rPr lang="en-US" dirty="0"/>
                  <a:t> denoted by </a:t>
                </a:r>
                <a:r>
                  <a:rPr lang="en-US" dirty="0">
                    <a:solidFill>
                      <a:srgbClr val="C00000"/>
                    </a:solidFill>
                  </a:rPr>
                  <a:t>{R,+,.}, </a:t>
                </a:r>
                <a:r>
                  <a:rPr lang="en-US" dirty="0"/>
                  <a:t>is a set of elements R with </a:t>
                </a:r>
                <a:r>
                  <a:rPr lang="en-US" u="sng" dirty="0">
                    <a:solidFill>
                      <a:srgbClr val="C00000"/>
                    </a:solidFill>
                  </a:rPr>
                  <a:t>two</a:t>
                </a:r>
                <a:r>
                  <a:rPr lang="en-US" dirty="0"/>
                  <a:t> binary operations ‘+,.’ such that for all </a:t>
                </a:r>
                <a:r>
                  <a:rPr lang="en-US" dirty="0" err="1"/>
                  <a:t>a,b,c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dirty="0"/>
                  <a:t> the following axioms hold</a:t>
                </a:r>
              </a:p>
              <a:p>
                <a:pPr lvl="1"/>
                <a:r>
                  <a:rPr lang="en-US" dirty="0"/>
                  <a:t>R is an </a:t>
                </a:r>
                <a:r>
                  <a:rPr lang="en-US" dirty="0">
                    <a:solidFill>
                      <a:srgbClr val="C00000"/>
                    </a:solidFill>
                  </a:rPr>
                  <a:t>abelian group </a:t>
                </a:r>
                <a:r>
                  <a:rPr lang="en-US" dirty="0"/>
                  <a:t>under </a:t>
                </a:r>
                <a:r>
                  <a:rPr lang="en-US" dirty="0">
                    <a:solidFill>
                      <a:srgbClr val="C00000"/>
                    </a:solidFill>
                  </a:rPr>
                  <a:t>addition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rgbClr val="C00000"/>
                    </a:solidFill>
                  </a:rPr>
                  <a:t>closure property </a:t>
                </a:r>
                <a:r>
                  <a:rPr lang="en-US" dirty="0"/>
                  <a:t>of R is satisfied under </a:t>
                </a:r>
                <a:r>
                  <a:rPr lang="en-US" dirty="0">
                    <a:solidFill>
                      <a:srgbClr val="C00000"/>
                    </a:solidFill>
                  </a:rPr>
                  <a:t>multiplication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rgbClr val="C00000"/>
                    </a:solidFill>
                  </a:rPr>
                  <a:t>associativity property </a:t>
                </a:r>
                <a:r>
                  <a:rPr lang="en-US" dirty="0"/>
                  <a:t>of R is satisfied under </a:t>
                </a:r>
                <a:r>
                  <a:rPr lang="en-US" dirty="0">
                    <a:solidFill>
                      <a:srgbClr val="C00000"/>
                    </a:solidFill>
                  </a:rPr>
                  <a:t>multiplication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There exists a </a:t>
                </a:r>
                <a:r>
                  <a:rPr lang="en-US" dirty="0">
                    <a:solidFill>
                      <a:srgbClr val="C00000"/>
                    </a:solidFill>
                  </a:rPr>
                  <a:t>multiplicative identity </a:t>
                </a:r>
                <a:r>
                  <a:rPr lang="en-US" dirty="0"/>
                  <a:t>element denoted by 1 such that for every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 smtClean="0">
                        <a:latin typeface="Cambria Math" charset="0"/>
                      </a:rPr>
                      <m:t>𝑅</m:t>
                    </m:r>
                    <m:r>
                      <a:rPr lang="en-US" b="0" i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dirty="0"/>
                  <a:t>a.1=1.a=a.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Distributive Law: </a:t>
                </a:r>
                <a:r>
                  <a:rPr lang="en-US" dirty="0"/>
                  <a:t>For all a, b, c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</a:rPr>
                      <m:t>𝑅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a.(</a:t>
                </a:r>
                <a:r>
                  <a:rPr lang="en-US" dirty="0" err="1"/>
                  <a:t>b+c</a:t>
                </a:r>
                <a:r>
                  <a:rPr lang="en-US" dirty="0"/>
                  <a:t>)=</a:t>
                </a:r>
                <a:r>
                  <a:rPr lang="en-US" dirty="0" err="1"/>
                  <a:t>a.b+a.c</a:t>
                </a:r>
                <a:r>
                  <a:rPr lang="en-US" dirty="0"/>
                  <a:t> and (</a:t>
                </a:r>
                <a:r>
                  <a:rPr lang="en-US" dirty="0" err="1"/>
                  <a:t>a+b</a:t>
                </a:r>
                <a:r>
                  <a:rPr lang="en-US" dirty="0"/>
                  <a:t>).c=</a:t>
                </a:r>
                <a:r>
                  <a:rPr lang="en-US" dirty="0" err="1"/>
                  <a:t>a.c+b.c</a:t>
                </a:r>
                <a:endParaRPr lang="en-US" dirty="0"/>
              </a:p>
              <a:p>
                <a:r>
                  <a:rPr lang="en-US" dirty="0"/>
                  <a:t>The set of integers, real numbers, rational numbers, and complex numbers are all rings.</a:t>
                </a:r>
              </a:p>
              <a:p>
                <a:r>
                  <a:rPr lang="en-US" dirty="0"/>
                  <a:t>A ring is said to be </a:t>
                </a:r>
                <a:r>
                  <a:rPr lang="en-US" dirty="0">
                    <a:solidFill>
                      <a:srgbClr val="C00000"/>
                    </a:solidFill>
                  </a:rPr>
                  <a:t>commutative</a:t>
                </a:r>
                <a:r>
                  <a:rPr lang="en-US" dirty="0"/>
                  <a:t> if the commutative property under multiplication holds. That is, for all </a:t>
                </a:r>
                <a:r>
                  <a:rPr lang="en-US" dirty="0" err="1"/>
                  <a:t>a,b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</a:rPr>
                      <m:t>𝑅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/>
                  <a:t> a.b=b.a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728" y="1377569"/>
                <a:ext cx="10515600" cy="4351338"/>
              </a:xfrm>
              <a:blipFill rotWithShape="0">
                <a:blip r:embed="rId2"/>
                <a:stretch>
                  <a:fillRect l="-928" t="-280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681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Groups, Rings, and Fields (contd.)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0728" y="1377569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C00000"/>
                    </a:solidFill>
                  </a:rPr>
                  <a:t>field</a:t>
                </a:r>
                <a:r>
                  <a:rPr lang="en-US" dirty="0"/>
                  <a:t> denoted by </a:t>
                </a:r>
                <a:r>
                  <a:rPr lang="en-US" dirty="0">
                    <a:solidFill>
                      <a:srgbClr val="C00000"/>
                    </a:solidFill>
                  </a:rPr>
                  <a:t>{F,+,.}, </a:t>
                </a:r>
                <a:r>
                  <a:rPr lang="en-US" dirty="0"/>
                  <a:t>is a commutative ring which satisfies the following conditions: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Multiplicative Inverse: </a:t>
                </a:r>
                <a:r>
                  <a:rPr lang="en-US" dirty="0"/>
                  <a:t>For every element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dirty="0"/>
                  <a:t>except 0, there exists a unique element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dirty="0"/>
                  <a:t>,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.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=1. </m:t>
                    </m:r>
                  </m:oMath>
                </a14:m>
                <a:r>
                  <a:rPr lang="en-US" dirty="0"/>
                  <a:t>The multiplicative inverse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>
                    <a:solidFill>
                      <a:srgbClr val="C00000"/>
                    </a:solidFill>
                  </a:rPr>
                  <a:t>No Zero Divisors:</a:t>
                </a:r>
                <a:r>
                  <a:rPr lang="en-US" dirty="0"/>
                  <a:t> If a, b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, then either a=0 or b=0.</a:t>
                </a:r>
              </a:p>
              <a:p>
                <a:r>
                  <a:rPr lang="en-US" dirty="0"/>
                  <a:t>The set of rational numbers, real numbers and complex numbers are examples of fields, but the set of integers is not.</a:t>
                </a:r>
              </a:p>
              <a:p>
                <a:pPr lvl="1"/>
                <a:r>
                  <a:rPr lang="en-US" dirty="0"/>
                  <a:t>This is because multiplicative inverse property does not hold here.</a:t>
                </a:r>
              </a:p>
              <a:p>
                <a:r>
                  <a:rPr lang="en-US" dirty="0">
                    <a:solidFill>
                      <a:srgbClr val="C00000"/>
                    </a:solidFill>
                  </a:rPr>
                  <a:t>Characteristic:</a:t>
                </a:r>
                <a:r>
                  <a:rPr lang="en-US" dirty="0"/>
                  <a:t> It is the minimal value of the integer k, such that for any element a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+⋯+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𝑡𝑖𝑚𝑒𝑠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=0,</m:t>
                    </m:r>
                  </m:oMath>
                </a14:m>
                <a:r>
                  <a:rPr lang="en-US" dirty="0"/>
                  <a:t> where  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0∈</m:t>
                    </m:r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</m:oMath>
                </a14:m>
                <a:r>
                  <a:rPr lang="en-US" dirty="0"/>
                  <a:t>, is the additive identity of the field. Since, the inverse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             exists, we can alternatively say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.1=0</m:t>
                    </m:r>
                  </m:oMath>
                </a14:m>
                <a:r>
                  <a:rPr lang="en-US" dirty="0"/>
                  <a:t>, where 1 is the multiplicative identity of the field F.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728" y="1377569"/>
                <a:ext cx="10515600" cy="4351338"/>
              </a:xfrm>
              <a:blipFill rotWithShape="0"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15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GF(2): An Efficient Galois Field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are {0,1}.</a:t>
            </a:r>
          </a:p>
          <a:p>
            <a:r>
              <a:rPr lang="en-US" dirty="0"/>
              <a:t>Most computing systems are built on binary number systems.</a:t>
            </a:r>
          </a:p>
          <a:p>
            <a:r>
              <a:rPr lang="en-US" dirty="0"/>
              <a:t>A single bit can be used to represent an element in GF(2)</a:t>
            </a:r>
          </a:p>
          <a:p>
            <a:pPr lvl="1"/>
            <a:r>
              <a:rPr lang="en-US" dirty="0"/>
              <a:t>Compare it with that required for GF(3).</a:t>
            </a:r>
          </a:p>
          <a:p>
            <a:r>
              <a:rPr lang="en-US" dirty="0"/>
              <a:t>Addition in GF(2) can be realized by only XORs.</a:t>
            </a:r>
          </a:p>
          <a:p>
            <a:r>
              <a:rPr lang="en-US" dirty="0"/>
              <a:t>Extension fields for GF(2) are denoted as GF(2</a:t>
            </a:r>
            <a:r>
              <a:rPr lang="en-US" baseline="30000" dirty="0"/>
              <a:t>m</a:t>
            </a:r>
            <a:r>
              <a:rPr lang="en-US" dirty="0"/>
              <a:t>) and also lead to efficient arithmetic operations.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3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Binary Finite 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polynomial of the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+⋯+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is said to be a polynomial over GF(2) if the coefficients are in GF(2).</a:t>
                </a:r>
              </a:p>
              <a:p>
                <a:r>
                  <a:rPr lang="en-US" dirty="0"/>
                  <a:t>Furthermore, the polynomial is said to be irreducible over GF(2) if a(x) is divisible only by c or by </a:t>
                </a:r>
                <a:r>
                  <a:rPr lang="en-US" dirty="0" err="1"/>
                  <a:t>c.a</a:t>
                </a:r>
                <a:r>
                  <a:rPr lang="en-US" dirty="0"/>
                  <a:t>(x)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𝐺𝐹</m:t>
                    </m:r>
                    <m:r>
                      <a:rPr lang="en-US" b="0" i="1" smtClean="0">
                        <a:latin typeface="Cambria Math" charset="0"/>
                      </a:rPr>
                      <m:t>(2)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 irreducible polynomial of degree m with coefficients in GF(2) can be used to construct the extension field GF(2</a:t>
                </a:r>
                <a:r>
                  <a:rPr lang="en-US" baseline="30000" dirty="0"/>
                  <a:t>m</a:t>
                </a:r>
                <a:r>
                  <a:rPr lang="en-US" dirty="0"/>
                  <a:t>).</a:t>
                </a:r>
              </a:p>
              <a:p>
                <a:r>
                  <a:rPr lang="en-US" dirty="0"/>
                  <a:t>All elements of the extension field can be represented by polynomials of degree (m-1) over GF(2).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690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GF(2</a:t>
            </a:r>
            <a:r>
              <a:rPr lang="en-US" baseline="30000" dirty="0"/>
              <a:t>4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Irreducible Polynomial: x</a:t>
                </a:r>
                <a:r>
                  <a:rPr lang="en-US" baseline="30000" dirty="0"/>
                  <a:t>4</a:t>
                </a:r>
                <a:r>
                  <a:rPr lang="en-US" dirty="0"/>
                  <a:t>+x+1</a:t>
                </a:r>
              </a:p>
              <a:p>
                <a:r>
                  <a:rPr lang="en-US" dirty="0"/>
                  <a:t>Generator: x</a:t>
                </a:r>
              </a:p>
              <a:p>
                <a:r>
                  <a:rPr lang="en-US" dirty="0"/>
                  <a:t>Elements: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: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 2: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: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: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+1, 5: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6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: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7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: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+1+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8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: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+1=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+1,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9</m:t>
                    </m:r>
                    <m:r>
                      <a:rPr lang="en-US" b="0" i="1" smtClean="0">
                        <a:latin typeface="Cambria Math" charset="0"/>
                      </a:rPr>
                      <m:t>: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10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: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+1,11: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, 12: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+1+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13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+1+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+1,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14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+1,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charset="0"/>
                      </a:rPr>
                      <m:t>15</m:t>
                    </m:r>
                    <m:r>
                      <a:rPr lang="en-US" b="0" i="1" smtClean="0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3763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Element of a Field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7616" y="1469009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the field GF(2</a:t>
                </a:r>
                <a:r>
                  <a:rPr lang="en-US" baseline="30000" dirty="0"/>
                  <a:t>n</a:t>
                </a:r>
                <a:r>
                  <a:rPr lang="en-US" dirty="0"/>
                  <a:t>). </a:t>
                </a:r>
              </a:p>
              <a:p>
                <a:r>
                  <a:rPr lang="en-US" dirty="0"/>
                  <a:t>There is an element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such that every non-zero element can be written in terms of the form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element is called the generator or </a:t>
                </a:r>
                <a:r>
                  <a:rPr lang="en-US" dirty="0">
                    <a:solidFill>
                      <a:srgbClr val="C00000"/>
                    </a:solidFill>
                  </a:rPr>
                  <a:t>primitive element </a:t>
                </a:r>
                <a:r>
                  <a:rPr lang="en-US" dirty="0"/>
                  <a:t>of the group.</a:t>
                </a:r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C00000"/>
                    </a:solidFill>
                  </a:rPr>
                  <a:t>primitive polynomial </a:t>
                </a:r>
                <a:r>
                  <a:rPr lang="en-US" dirty="0"/>
                  <a:t>is the </a:t>
                </a:r>
                <a:r>
                  <a:rPr lang="en-US" dirty="0" err="1"/>
                  <a:t>monic</a:t>
                </a:r>
                <a:r>
                  <a:rPr lang="en-US" dirty="0"/>
                  <a:t> polynomial of minimum degree such that the primitive element is a root. </a:t>
                </a:r>
              </a:p>
              <a:p>
                <a:r>
                  <a:rPr lang="en-US" dirty="0"/>
                  <a:t>A primitive polynomial is always irreducible but not vice-versa.</a:t>
                </a:r>
              </a:p>
              <a:p>
                <a:r>
                  <a:rPr lang="en-US" dirty="0"/>
                  <a:t>Over GF(2</a:t>
                </a:r>
                <a:r>
                  <a:rPr lang="en-US" baseline="30000" dirty="0"/>
                  <a:t>n</a:t>
                </a:r>
                <a:r>
                  <a:rPr lang="en-US" dirty="0"/>
                  <a:t>),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−1)/</m:t>
                    </m:r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 primitive polynomials, where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𝜙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is the Euler’s </a:t>
                </a:r>
                <a:r>
                  <a:rPr lang="en-US" dirty="0" err="1"/>
                  <a:t>Totient</a:t>
                </a:r>
                <a:r>
                  <a:rPr lang="en-US" dirty="0"/>
                  <a:t> function.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616" y="1469009"/>
                <a:ext cx="10515600" cy="4351338"/>
              </a:xfrm>
              <a:blipFill rotWithShape="0">
                <a:blip r:embed="rId2"/>
                <a:stretch>
                  <a:fillRect l="-1043" t="-3221" r="-4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897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349D642397B540B44A42CA92ADF688" ma:contentTypeVersion="4" ma:contentTypeDescription="Create a new document." ma:contentTypeScope="" ma:versionID="148f117dd3f7695ec4061345f96ff2e2">
  <xsd:schema xmlns:xsd="http://www.w3.org/2001/XMLSchema" xmlns:xs="http://www.w3.org/2001/XMLSchema" xmlns:p="http://schemas.microsoft.com/office/2006/metadata/properties" xmlns:ns2="064bcfb2-8d1e-48c8-8a23-3cc418c6f095" xmlns:ns3="cb283630-ccc5-4912-bb7e-38ac8970bf4e" targetNamespace="http://schemas.microsoft.com/office/2006/metadata/properties" ma:root="true" ma:fieldsID="a26692940e38d16845c4c0fbfffd5b67" ns2:_="" ns3:_="">
    <xsd:import namespace="064bcfb2-8d1e-48c8-8a23-3cc418c6f095"/>
    <xsd:import namespace="cb283630-ccc5-4912-bb7e-38ac8970bf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4bcfb2-8d1e-48c8-8a23-3cc418c6f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283630-ccc5-4912-bb7e-38ac8970bf4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E1D012-CA55-49BB-BD0A-DAC4CC2F235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BBA3A06-97FE-4E7C-86FF-FA72358543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B0B0A8-006F-445A-B277-4B7C5FF1A2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64bcfb2-8d1e-48c8-8a23-3cc418c6f095"/>
    <ds:schemaRef ds:uri="cb283630-ccc5-4912-bb7e-38ac8970bf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13348</TotalTime>
  <Words>1029</Words>
  <Application>Microsoft Office PowerPoint</Application>
  <PresentationFormat>Widescreen</PresentationFormat>
  <Paragraphs>179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Groups, Rings, and Fields</vt:lpstr>
      <vt:lpstr>Groups, Rings, and Fields (contd.)</vt:lpstr>
      <vt:lpstr>Groups, Rings, and Fields (contd.) </vt:lpstr>
      <vt:lpstr>GF(2): An Efficient Galois Field</vt:lpstr>
      <vt:lpstr>Binary Finite Fields</vt:lpstr>
      <vt:lpstr>Example GF(24)</vt:lpstr>
      <vt:lpstr>Primitive Element of a Field </vt:lpstr>
      <vt:lpstr>Bases of the Binary Field</vt:lpstr>
      <vt:lpstr>Polynomial Representation</vt:lpstr>
      <vt:lpstr>Isomorphism</vt:lpstr>
      <vt:lpstr>Example in GF(24)</vt:lpstr>
      <vt:lpstr>Defining Isomorphism </vt:lpstr>
      <vt:lpstr>Check on Homomorphism</vt:lpstr>
      <vt:lpstr>Check on Homomorphism</vt:lpstr>
      <vt:lpstr>Composite Fields</vt:lpstr>
      <vt:lpstr>Constructing Isomorphisms between Composite Fields</vt:lpstr>
      <vt:lpstr>Mapping from GF(2k) to GF(2n)m, where k=nm</vt:lpstr>
      <vt:lpstr>Algorithm</vt:lpstr>
      <vt:lpstr>Example: GF(2^4 )→GF(2^2 )^2</vt:lpstr>
      <vt:lpstr>Example Isomorphic Mapping GF(2^4 )→GF(2^2 )^2 </vt:lpstr>
      <vt:lpstr>An Efficient Conversion Algorithm</vt:lpstr>
      <vt:lpstr>Mapping the k elements</vt:lpstr>
      <vt:lpstr>Check for t</vt:lpstr>
      <vt:lpstr>Algorithm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Sushanta Mahapatra</dc:creator>
  <cp:lastModifiedBy>Microsoft Office User</cp:lastModifiedBy>
  <cp:revision>231</cp:revision>
  <dcterms:created xsi:type="dcterms:W3CDTF">2018-09-11T10:32:04Z</dcterms:created>
  <dcterms:modified xsi:type="dcterms:W3CDTF">2023-04-26T06:31:00Z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0x01010078349D642397B540B44A42CA92ADF688</vt:lpwstr>
  </property>
</Properties>
</file>